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745" r:id="rId1"/>
  </p:sldMasterIdLst>
  <p:notesMasterIdLst>
    <p:notesMasterId r:id="rId16"/>
  </p:notesMasterIdLst>
  <p:handoutMasterIdLst>
    <p:handoutMasterId r:id="rId17"/>
  </p:handoutMasterIdLst>
  <p:sldIdLst>
    <p:sldId id="399" r:id="rId2"/>
    <p:sldId id="417" r:id="rId3"/>
    <p:sldId id="418" r:id="rId4"/>
    <p:sldId id="387" r:id="rId5"/>
    <p:sldId id="412" r:id="rId6"/>
    <p:sldId id="413" r:id="rId7"/>
    <p:sldId id="414" r:id="rId8"/>
    <p:sldId id="415" r:id="rId9"/>
    <p:sldId id="416" r:id="rId10"/>
    <p:sldId id="397" r:id="rId11"/>
    <p:sldId id="420" r:id="rId12"/>
    <p:sldId id="419" r:id="rId13"/>
    <p:sldId id="398" r:id="rId14"/>
    <p:sldId id="411" r:id="rId15"/>
  </p:sldIdLst>
  <p:sldSz cx="12192000" cy="6858000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A8246E"/>
    <a:srgbClr val="C4BD97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775" autoAdjust="0"/>
    <p:restoredTop sz="96404" autoAdjust="0"/>
  </p:normalViewPr>
  <p:slideViewPr>
    <p:cSldViewPr>
      <p:cViewPr varScale="1">
        <p:scale>
          <a:sx n="116" d="100"/>
          <a:sy n="116" d="100"/>
        </p:scale>
        <p:origin x="348" y="108"/>
      </p:cViewPr>
      <p:guideLst>
        <p:guide orient="horz" pos="2880"/>
        <p:guide pos="3840"/>
        <p:guide orient="horz"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2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29050" y="0"/>
            <a:ext cx="293052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129CCE-B7BF-4A99-B081-2753FDECF159}" type="datetimeFigureOut">
              <a:rPr lang="ru-RU" smtClean="0"/>
              <a:t>07.02.2023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4038"/>
            <a:ext cx="293052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29050" y="9444038"/>
            <a:ext cx="293052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45CEE2-7479-407F-AC92-13A062F284C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934038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3"/>
            <a:ext cx="2929837" cy="4971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766" y="3"/>
            <a:ext cx="2929837" cy="4971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t>07.02.2023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263" y="746125"/>
            <a:ext cx="662463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43665"/>
            <a:ext cx="2929837" cy="497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766" y="9443665"/>
            <a:ext cx="2929837" cy="497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2FD79353-59B3-41D4-A1A9-DC36E0CFDD1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07.02.2023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59303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B88692BE-808A-414F-AD5F-AEE5D3A9CEA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07.02.2023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73037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95E358C6-E46C-428F-ABEE-3593A2D0797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07.02.2023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7684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3B2A0A5D-9805-43FA-9255-6400C57A3AC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07.02.2023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67910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5615774A-4755-4C13-96F3-4FC371D4284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07.02.2023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31992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0ABD3466-641E-44E7-9A05-B89B6B0207E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07.02.2023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62722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CB4EFC2D-38A6-4D8B-8B37-4B7EC6CF721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07.02.2023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47739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68AE3D3D-E080-4E59-8BE3-528D038019C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07.02.2023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57254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8E10920C-B0CF-4CB3-A3D4-8DD2C3948F8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07.02.2023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848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7D67A621-1EA3-4D43-B93C-E3EAB5876F0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07.02.2023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7203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91F271C5-520E-4302-A0B1-440D127E6EE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07.02.2023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391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5413" y="274637"/>
            <a:ext cx="10766987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15413" y="1600201"/>
            <a:ext cx="10766987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15413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70"/>
            <a:fld id="{CBE867B1-6445-4213-9600-44A6D43D558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07.02.2023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7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347200" y="14084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7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8286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</p:sldLayoutIdLst>
  <p:hf hdr="0" ftr="0" dt="0"/>
  <p:txStyles>
    <p:titleStyle>
      <a:lvl1pPr algn="ctr" defTabSz="1219170" rtl="0" eaLnBrk="1" latinLnBrk="0" hangingPunct="1">
        <a:spcBef>
          <a:spcPct val="0"/>
        </a:spcBef>
        <a:buNone/>
        <a:defRPr sz="5867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1991544" y="1340768"/>
            <a:ext cx="8856984" cy="2259683"/>
          </a:xfrm>
        </p:spPr>
        <p:txBody>
          <a:bodyPr>
            <a:normAutofit/>
          </a:bodyPr>
          <a:lstStyle/>
          <a:p>
            <a:r>
              <a:rPr lang="ru-RU" sz="4400" dirty="0" smtClean="0">
                <a:solidFill>
                  <a:srgbClr val="002060"/>
                </a:solidFill>
              </a:rPr>
              <a:t>О проведении </a:t>
            </a:r>
            <a:br>
              <a:rPr lang="ru-RU" sz="4400" dirty="0" smtClean="0">
                <a:solidFill>
                  <a:srgbClr val="002060"/>
                </a:solidFill>
              </a:rPr>
            </a:br>
            <a:r>
              <a:rPr lang="ru-RU" sz="4400" dirty="0" smtClean="0">
                <a:solidFill>
                  <a:srgbClr val="002060"/>
                </a:solidFill>
              </a:rPr>
              <a:t>Года педагога и наставника </a:t>
            </a:r>
            <a:br>
              <a:rPr lang="ru-RU" sz="4400" dirty="0" smtClean="0">
                <a:solidFill>
                  <a:srgbClr val="002060"/>
                </a:solidFill>
              </a:rPr>
            </a:br>
            <a:r>
              <a:rPr lang="ru-RU" sz="4400" dirty="0" smtClean="0">
                <a:solidFill>
                  <a:srgbClr val="002060"/>
                </a:solidFill>
              </a:rPr>
              <a:t>в Республике </a:t>
            </a:r>
            <a:r>
              <a:rPr lang="ru-RU" sz="4400" dirty="0">
                <a:solidFill>
                  <a:srgbClr val="002060"/>
                </a:solidFill>
              </a:rPr>
              <a:t>Т</a:t>
            </a:r>
            <a:r>
              <a:rPr lang="ru-RU" sz="4400" dirty="0" smtClean="0">
                <a:solidFill>
                  <a:srgbClr val="002060"/>
                </a:solidFill>
              </a:rPr>
              <a:t>атарстан</a:t>
            </a:r>
            <a:endParaRPr lang="ru-RU" sz="4400" dirty="0">
              <a:solidFill>
                <a:srgbClr val="002060"/>
              </a:solidFill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4511824" y="4562010"/>
            <a:ext cx="6120680" cy="1675302"/>
          </a:xfrm>
        </p:spPr>
        <p:txBody>
          <a:bodyPr>
            <a:normAutofit/>
          </a:bodyPr>
          <a:lstStyle/>
          <a:p>
            <a:pPr algn="r"/>
            <a:r>
              <a:rPr lang="ru-RU" sz="2400" b="1" dirty="0" err="1" smtClean="0">
                <a:solidFill>
                  <a:srgbClr val="002060"/>
                </a:solidFill>
              </a:rPr>
              <a:t>Яруллина</a:t>
            </a:r>
            <a:r>
              <a:rPr lang="ru-RU" sz="2400" b="1" dirty="0" smtClean="0">
                <a:solidFill>
                  <a:srgbClr val="002060"/>
                </a:solidFill>
              </a:rPr>
              <a:t> Р.Ж.</a:t>
            </a:r>
          </a:p>
          <a:p>
            <a:pPr algn="r"/>
            <a:r>
              <a:rPr lang="ru-RU" sz="2400" b="1" dirty="0" smtClean="0">
                <a:solidFill>
                  <a:srgbClr val="002060"/>
                </a:solidFill>
              </a:rPr>
              <a:t>Заместитель начальника </a:t>
            </a:r>
          </a:p>
          <a:p>
            <a:pPr algn="r"/>
            <a:r>
              <a:rPr lang="ru-RU" sz="2400" b="1" dirty="0" smtClean="0">
                <a:solidFill>
                  <a:srgbClr val="002060"/>
                </a:solidFill>
              </a:rPr>
              <a:t>МКУ «Управление образования ЕМР»</a:t>
            </a:r>
            <a:endParaRPr lang="ru-RU" sz="2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46526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7761830"/>
              </p:ext>
            </p:extLst>
          </p:nvPr>
        </p:nvGraphicFramePr>
        <p:xfrm>
          <a:off x="1127448" y="980728"/>
          <a:ext cx="9649071" cy="5259324"/>
        </p:xfrm>
        <a:graphic>
          <a:graphicData uri="http://schemas.openxmlformats.org/drawingml/2006/table">
            <a:tbl>
              <a:tblPr firstRow="1" firstCol="1" bandRow="1"/>
              <a:tblGrid>
                <a:gridCol w="504056">
                  <a:extLst>
                    <a:ext uri="{9D8B030D-6E8A-4147-A177-3AD203B41FA5}">
                      <a16:colId xmlns:a16="http://schemas.microsoft.com/office/drawing/2014/main" xmlns="" val="2213143194"/>
                    </a:ext>
                  </a:extLst>
                </a:gridCol>
                <a:gridCol w="7214617">
                  <a:extLst>
                    <a:ext uri="{9D8B030D-6E8A-4147-A177-3AD203B41FA5}">
                      <a16:colId xmlns:a16="http://schemas.microsoft.com/office/drawing/2014/main" xmlns="" val="3085458299"/>
                    </a:ext>
                  </a:extLst>
                </a:gridCol>
                <a:gridCol w="1930398">
                  <a:extLst>
                    <a:ext uri="{9D8B030D-6E8A-4147-A177-3AD203B41FA5}">
                      <a16:colId xmlns:a16="http://schemas.microsoft.com/office/drawing/2014/main" xmlns="" val="2073995762"/>
                    </a:ext>
                  </a:extLst>
                </a:gridCol>
              </a:tblGrid>
              <a:tr h="42086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Montserrat" panose="00000500000000000000"/>
                          <a:ea typeface="Times New Roman" panose="02020603050405020304" pitchFamily="18" charset="0"/>
                        </a:rPr>
                        <a:t>1.</a:t>
                      </a:r>
                      <a:endParaRPr lang="ru-RU" sz="1200" dirty="0">
                        <a:effectLst/>
                        <a:latin typeface="Montserrat" panose="0000050000000000000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Montserrat" panose="0000050000000000000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Выставка-обзор новинок педагогической литературы «Новые книги в учительском кейсе»</a:t>
                      </a:r>
                      <a:endParaRPr lang="ru-RU" sz="1200" dirty="0">
                        <a:effectLst/>
                        <a:latin typeface="Montserrat" panose="0000050000000000000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Montserrat" panose="00000500000000000000"/>
                          <a:ea typeface="Times New Roman" panose="02020603050405020304" pitchFamily="18" charset="0"/>
                        </a:rPr>
                        <a:t>раз в квартал</a:t>
                      </a:r>
                      <a:endParaRPr lang="ru-RU" sz="1200">
                        <a:effectLst/>
                        <a:latin typeface="Montserrat" panose="0000050000000000000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217986910"/>
                  </a:ext>
                </a:extLst>
              </a:tr>
              <a:tr h="4264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Montserrat" panose="00000500000000000000"/>
                          <a:ea typeface="Times New Roman" panose="02020603050405020304" pitchFamily="18" charset="0"/>
                        </a:rPr>
                        <a:t>2.</a:t>
                      </a:r>
                      <a:endParaRPr lang="ru-RU" sz="1200">
                        <a:effectLst/>
                        <a:latin typeface="Montserrat" panose="0000050000000000000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Montserrat" panose="0000050000000000000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Выставка-история «Как учились в старину» (о первых школах в стране, республике)</a:t>
                      </a:r>
                      <a:endParaRPr lang="ru-RU" sz="1200" dirty="0">
                        <a:effectLst/>
                        <a:latin typeface="Montserrat" panose="0000050000000000000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Montserrat" panose="00000500000000000000"/>
                          <a:ea typeface="Times New Roman" panose="02020603050405020304" pitchFamily="18" charset="0"/>
                        </a:rPr>
                        <a:t>февраль</a:t>
                      </a:r>
                      <a:endParaRPr lang="ru-RU" sz="1200">
                        <a:effectLst/>
                        <a:latin typeface="Montserrat" panose="0000050000000000000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972515096"/>
                  </a:ext>
                </a:extLst>
              </a:tr>
              <a:tr h="4264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Montserrat" panose="00000500000000000000"/>
                          <a:ea typeface="Times New Roman" panose="02020603050405020304" pitchFamily="18" charset="0"/>
                        </a:rPr>
                        <a:t>3.</a:t>
                      </a:r>
                      <a:endParaRPr lang="ru-RU" sz="1200">
                        <a:effectLst/>
                        <a:latin typeface="Montserrat" panose="0000050000000000000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Montserrat" panose="0000050000000000000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Фотовыставки «Весёлые мгновенья школьных перемен»/«Улыбка наставника»</a:t>
                      </a:r>
                      <a:endParaRPr lang="ru-RU" sz="1200" dirty="0">
                        <a:effectLst/>
                        <a:latin typeface="Montserrat" panose="0000050000000000000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spc="-10">
                          <a:effectLst/>
                          <a:latin typeface="Montserrat" panose="00000500000000000000"/>
                          <a:ea typeface="Times New Roman" panose="02020603050405020304" pitchFamily="18" charset="0"/>
                        </a:rPr>
                        <a:t>март </a:t>
                      </a:r>
                      <a:endParaRPr lang="ru-RU" sz="1200">
                        <a:effectLst/>
                        <a:latin typeface="Montserrat" panose="0000050000000000000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974156049"/>
                  </a:ext>
                </a:extLst>
              </a:tr>
              <a:tr h="4264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Montserrat" panose="00000500000000000000"/>
                          <a:ea typeface="Times New Roman" panose="02020603050405020304" pitchFamily="18" charset="0"/>
                        </a:rPr>
                        <a:t>4.</a:t>
                      </a:r>
                      <a:endParaRPr lang="ru-RU" sz="1200">
                        <a:effectLst/>
                        <a:latin typeface="Montserrat" panose="0000050000000000000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Montserrat" panose="0000050000000000000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Выставка-персоналия о выдающихся педагогах «Такая есть профессия - учитель»</a:t>
                      </a:r>
                      <a:endParaRPr lang="ru-RU" sz="1200" dirty="0">
                        <a:effectLst/>
                        <a:latin typeface="Montserrat" panose="0000050000000000000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Montserrat" panose="00000500000000000000"/>
                          <a:ea typeface="Times New Roman" panose="02020603050405020304" pitchFamily="18" charset="0"/>
                        </a:rPr>
                        <a:t>апрель</a:t>
                      </a:r>
                      <a:endParaRPr lang="ru-RU" sz="1200">
                        <a:effectLst/>
                        <a:latin typeface="Montserrat" panose="0000050000000000000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736244535"/>
                  </a:ext>
                </a:extLst>
              </a:tr>
              <a:tr h="2452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Montserrat" panose="00000500000000000000"/>
                          <a:ea typeface="Times New Roman" panose="02020603050405020304" pitchFamily="18" charset="0"/>
                        </a:rPr>
                        <a:t>5.</a:t>
                      </a:r>
                      <a:endParaRPr lang="ru-RU" sz="1200">
                        <a:effectLst/>
                        <a:latin typeface="Montserrat" panose="0000050000000000000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Montserrat" panose="00000500000000000000"/>
                          <a:ea typeface="Times New Roman" panose="02020603050405020304" pitchFamily="18" charset="0"/>
                        </a:rPr>
                        <a:t>Акция-воспоминание «Школьные годы чудесные»</a:t>
                      </a:r>
                      <a:endParaRPr lang="ru-RU" sz="1200" dirty="0">
                        <a:effectLst/>
                        <a:latin typeface="Montserrat" panose="0000050000000000000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Montserrat" panose="00000500000000000000"/>
                          <a:ea typeface="Times New Roman" panose="02020603050405020304" pitchFamily="18" charset="0"/>
                        </a:rPr>
                        <a:t>май </a:t>
                      </a:r>
                      <a:endParaRPr lang="ru-RU" sz="1200">
                        <a:effectLst/>
                        <a:latin typeface="Montserrat" panose="0000050000000000000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442954459"/>
                  </a:ext>
                </a:extLst>
              </a:tr>
              <a:tr h="4264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Montserrat" panose="00000500000000000000"/>
                          <a:ea typeface="Times New Roman" panose="02020603050405020304" pitchFamily="18" charset="0"/>
                        </a:rPr>
                        <a:t>6.</a:t>
                      </a:r>
                      <a:endParaRPr lang="ru-RU" sz="1200">
                        <a:effectLst/>
                        <a:latin typeface="Montserrat" panose="0000050000000000000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Montserrat" panose="0000050000000000000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Выставка-словарь «Откуда слово школьное пришло?» (значение самых известных слов, таких как педагог, декан, парта)</a:t>
                      </a:r>
                      <a:endParaRPr lang="ru-RU" sz="1200" dirty="0">
                        <a:effectLst/>
                        <a:latin typeface="Montserrat" panose="0000050000000000000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Montserrat" panose="00000500000000000000"/>
                          <a:ea typeface="Times New Roman" panose="02020603050405020304" pitchFamily="18" charset="0"/>
                        </a:rPr>
                        <a:t>июнь</a:t>
                      </a:r>
                      <a:endParaRPr lang="ru-RU" sz="1200">
                        <a:effectLst/>
                        <a:latin typeface="Montserrat" panose="0000050000000000000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243259637"/>
                  </a:ext>
                </a:extLst>
              </a:tr>
              <a:tr h="4904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Montserrat" panose="00000500000000000000"/>
                          <a:ea typeface="Times New Roman" panose="02020603050405020304" pitchFamily="18" charset="0"/>
                        </a:rPr>
                        <a:t>7.</a:t>
                      </a:r>
                      <a:endParaRPr lang="ru-RU" sz="1200">
                        <a:effectLst/>
                        <a:latin typeface="Montserrat" panose="0000050000000000000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Montserrat" panose="00000500000000000000"/>
                          <a:ea typeface="Times New Roman" panose="02020603050405020304" pitchFamily="18" charset="0"/>
                        </a:rPr>
                        <a:t>Выставка-представление «Педагогические идеи древних философов», «Популярные методики преподавания». </a:t>
                      </a:r>
                      <a:endParaRPr lang="ru-RU" sz="1200" dirty="0">
                        <a:effectLst/>
                        <a:latin typeface="Montserrat" panose="0000050000000000000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Montserrat" panose="00000500000000000000"/>
                          <a:ea typeface="Times New Roman" panose="02020603050405020304" pitchFamily="18" charset="0"/>
                        </a:rPr>
                        <a:t>июль</a:t>
                      </a:r>
                      <a:endParaRPr lang="ru-RU" sz="1200">
                        <a:effectLst/>
                        <a:latin typeface="Montserrat" panose="0000050000000000000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537977209"/>
                  </a:ext>
                </a:extLst>
              </a:tr>
              <a:tr h="4264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Montserrat" panose="00000500000000000000"/>
                          <a:ea typeface="Times New Roman" panose="02020603050405020304" pitchFamily="18" charset="0"/>
                        </a:rPr>
                        <a:t>8.</a:t>
                      </a:r>
                      <a:endParaRPr lang="ru-RU" sz="1200">
                        <a:effectLst/>
                        <a:latin typeface="Montserrat" panose="0000050000000000000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Montserrat" panose="0000050000000000000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Выставка-представление «Педагоги в лицах»/«Великие педагоги, наставники прошлого»</a:t>
                      </a:r>
                      <a:endParaRPr lang="ru-RU" sz="1200" dirty="0">
                        <a:effectLst/>
                        <a:latin typeface="Montserrat" panose="0000050000000000000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Montserrat" panose="00000500000000000000"/>
                          <a:ea typeface="Times New Roman" panose="02020603050405020304" pitchFamily="18" charset="0"/>
                        </a:rPr>
                        <a:t>август </a:t>
                      </a:r>
                      <a:endParaRPr lang="ru-RU" sz="1200">
                        <a:effectLst/>
                        <a:latin typeface="Montserrat" panose="0000050000000000000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019375612"/>
                  </a:ext>
                </a:extLst>
              </a:tr>
              <a:tr h="2452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Montserrat" panose="00000500000000000000"/>
                          <a:ea typeface="Times New Roman" panose="02020603050405020304" pitchFamily="18" charset="0"/>
                        </a:rPr>
                        <a:t>9.</a:t>
                      </a:r>
                      <a:endParaRPr lang="ru-RU" sz="1200">
                        <a:effectLst/>
                        <a:latin typeface="Montserrat" panose="0000050000000000000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Montserrat" panose="0000050000000000000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Выставка -поздравление «Букет любимому учителю»</a:t>
                      </a:r>
                      <a:endParaRPr lang="ru-RU" sz="1200" dirty="0">
                        <a:effectLst/>
                        <a:latin typeface="Montserrat" panose="0000050000000000000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spc="-10">
                          <a:effectLst/>
                          <a:latin typeface="Montserrat" panose="00000500000000000000"/>
                          <a:ea typeface="Times New Roman" panose="02020603050405020304" pitchFamily="18" charset="0"/>
                        </a:rPr>
                        <a:t>сентябрь </a:t>
                      </a:r>
                      <a:endParaRPr lang="ru-RU" sz="1200">
                        <a:effectLst/>
                        <a:latin typeface="Montserrat" panose="0000050000000000000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951437800"/>
                  </a:ext>
                </a:extLst>
              </a:tr>
              <a:tr h="2452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Montserrat" panose="00000500000000000000"/>
                          <a:ea typeface="Times New Roman" panose="02020603050405020304" pitchFamily="18" charset="0"/>
                        </a:rPr>
                        <a:t>10.</a:t>
                      </a:r>
                      <a:endParaRPr lang="ru-RU" sz="1200">
                        <a:effectLst/>
                        <a:latin typeface="Montserrat" panose="0000050000000000000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Montserrat" panose="00000500000000000000"/>
                          <a:ea typeface="Times New Roman" panose="02020603050405020304" pitchFamily="18" charset="0"/>
                        </a:rPr>
                        <a:t>Акция-</a:t>
                      </a:r>
                      <a:r>
                        <a:rPr lang="ru-RU" sz="1400" dirty="0" err="1">
                          <a:effectLst/>
                          <a:latin typeface="Montserrat" panose="00000500000000000000"/>
                          <a:ea typeface="Times New Roman" panose="02020603050405020304" pitchFamily="18" charset="0"/>
                        </a:rPr>
                        <a:t>видеопривет</a:t>
                      </a:r>
                      <a:r>
                        <a:rPr lang="ru-RU" sz="1400" dirty="0">
                          <a:effectLst/>
                          <a:latin typeface="Montserrat" panose="00000500000000000000"/>
                          <a:ea typeface="Times New Roman" panose="02020603050405020304" pitchFamily="18" charset="0"/>
                        </a:rPr>
                        <a:t> «Здравствуй, школа!»</a:t>
                      </a:r>
                      <a:endParaRPr lang="ru-RU" sz="1200" dirty="0">
                        <a:effectLst/>
                        <a:latin typeface="Montserrat" panose="0000050000000000000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Montserrat" panose="00000500000000000000"/>
                          <a:ea typeface="Times New Roman" panose="02020603050405020304" pitchFamily="18" charset="0"/>
                        </a:rPr>
                        <a:t>сентябрь </a:t>
                      </a:r>
                      <a:endParaRPr lang="ru-RU" sz="1200" dirty="0">
                        <a:effectLst/>
                        <a:latin typeface="Montserrat" panose="0000050000000000000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406533235"/>
                  </a:ext>
                </a:extLst>
              </a:tr>
              <a:tr h="2452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Montserrat" panose="00000500000000000000"/>
                          <a:ea typeface="Times New Roman" panose="02020603050405020304" pitchFamily="18" charset="0"/>
                        </a:rPr>
                        <a:t>11.</a:t>
                      </a:r>
                      <a:endParaRPr lang="ru-RU" sz="1200">
                        <a:effectLst/>
                        <a:latin typeface="Montserrat" panose="0000050000000000000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Montserrat" panose="0000050000000000000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Выставка-поздравление «День учителя - праздник прекрасный»</a:t>
                      </a:r>
                      <a:endParaRPr lang="ru-RU" sz="1200" dirty="0">
                        <a:effectLst/>
                        <a:latin typeface="Montserrat" panose="0000050000000000000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spc="-10" dirty="0">
                          <a:effectLst/>
                          <a:latin typeface="Montserrat" panose="00000500000000000000"/>
                          <a:ea typeface="Times New Roman" panose="02020603050405020304" pitchFamily="18" charset="0"/>
                        </a:rPr>
                        <a:t>октябрь </a:t>
                      </a:r>
                      <a:endParaRPr lang="ru-RU" sz="1200" dirty="0">
                        <a:effectLst/>
                        <a:latin typeface="Montserrat" panose="0000050000000000000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734377191"/>
                  </a:ext>
                </a:extLst>
              </a:tr>
              <a:tr h="4904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Montserrat" panose="00000500000000000000"/>
                          <a:ea typeface="Times New Roman" panose="02020603050405020304" pitchFamily="18" charset="0"/>
                        </a:rPr>
                        <a:t>12.</a:t>
                      </a:r>
                      <a:endParaRPr lang="ru-RU" sz="1200">
                        <a:effectLst/>
                        <a:latin typeface="Montserrat" panose="0000050000000000000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Montserrat" panose="00000500000000000000"/>
                          <a:ea typeface="Times New Roman" panose="02020603050405020304" pitchFamily="18" charset="0"/>
                        </a:rPr>
                        <a:t>Акция «От всей души» (Изготовление и вручение подарков ветеранам педагогического труда)</a:t>
                      </a:r>
                      <a:endParaRPr lang="ru-RU" sz="1200" dirty="0">
                        <a:effectLst/>
                        <a:latin typeface="Montserrat" panose="0000050000000000000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Montserrat" panose="00000500000000000000"/>
                          <a:ea typeface="Times New Roman" panose="02020603050405020304" pitchFamily="18" charset="0"/>
                        </a:rPr>
                        <a:t>октябрь</a:t>
                      </a:r>
                      <a:endParaRPr lang="ru-RU" sz="1200" dirty="0">
                        <a:effectLst/>
                        <a:latin typeface="Montserrat" panose="0000050000000000000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439173527"/>
                  </a:ext>
                </a:extLst>
              </a:tr>
              <a:tr h="25503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Montserrat" panose="00000500000000000000"/>
                          <a:ea typeface="Times New Roman" panose="02020603050405020304" pitchFamily="18" charset="0"/>
                        </a:rPr>
                        <a:t>13.</a:t>
                      </a:r>
                      <a:endParaRPr lang="ru-RU" sz="1200">
                        <a:effectLst/>
                        <a:latin typeface="Montserrat" panose="0000050000000000000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Montserrat" panose="00000500000000000000"/>
                          <a:ea typeface="Times New Roman" panose="02020603050405020304" pitchFamily="18" charset="0"/>
                        </a:rPr>
                        <a:t>Выставка-путешествие «По самым старым учебным заведениям Татарстана»</a:t>
                      </a:r>
                      <a:endParaRPr lang="ru-RU" sz="1200" dirty="0">
                        <a:effectLst/>
                        <a:latin typeface="Montserrat" panose="0000050000000000000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Montserrat" panose="00000500000000000000"/>
                          <a:ea typeface="Times New Roman" panose="02020603050405020304" pitchFamily="18" charset="0"/>
                        </a:rPr>
                        <a:t>ноябрь </a:t>
                      </a:r>
                      <a:endParaRPr lang="ru-RU" sz="1200" dirty="0">
                        <a:effectLst/>
                        <a:latin typeface="Montserrat" panose="0000050000000000000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716090186"/>
                  </a:ext>
                </a:extLst>
              </a:tr>
              <a:tr h="2452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Montserrat" panose="00000500000000000000"/>
                          <a:ea typeface="Times New Roman" panose="02020603050405020304" pitchFamily="18" charset="0"/>
                        </a:rPr>
                        <a:t>14.</a:t>
                      </a:r>
                      <a:endParaRPr lang="ru-RU" sz="1200">
                        <a:effectLst/>
                        <a:latin typeface="Montserrat" panose="0000050000000000000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Montserrat" panose="00000500000000000000"/>
                          <a:ea typeface="Times New Roman" panose="02020603050405020304" pitchFamily="18" charset="0"/>
                        </a:rPr>
                        <a:t>Создание фотоархива </a:t>
                      </a:r>
                      <a:r>
                        <a:rPr lang="ru-RU" sz="1400" dirty="0">
                          <a:effectLst/>
                          <a:latin typeface="Montserrat" panose="00000500000000000000"/>
                          <a:ea typeface="Times New Roman" panose="02020603050405020304" pitchFamily="18" charset="0"/>
                        </a:rPr>
                        <a:t>«Мой любимый учитель»</a:t>
                      </a:r>
                      <a:endParaRPr lang="ru-RU" sz="1200" dirty="0">
                        <a:effectLst/>
                        <a:latin typeface="Montserrat" panose="0000050000000000000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Montserrat" panose="00000500000000000000"/>
                          <a:ea typeface="Times New Roman" panose="02020603050405020304" pitchFamily="18" charset="0"/>
                        </a:rPr>
                        <a:t>в течение года</a:t>
                      </a:r>
                      <a:endParaRPr lang="ru-RU" sz="1200" dirty="0">
                        <a:effectLst/>
                        <a:latin typeface="Montserrat" panose="0000050000000000000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910101985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974999" y="260648"/>
            <a:ext cx="97706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EEECE1">
                    <a:lumMod val="25000"/>
                  </a:srgbClr>
                </a:solidFill>
                <a:latin typeface="Montserrat" panose="00000500000000000000" pitchFamily="2" charset="-52"/>
                <a:cs typeface="Times New Roman" panose="02020603050405020304" pitchFamily="18" charset="0"/>
              </a:rPr>
              <a:t>ВЫСТАВКИ, АКЦИИ в рамках Года педагога и наставника </a:t>
            </a:r>
          </a:p>
        </p:txBody>
      </p:sp>
    </p:spTree>
    <p:extLst>
      <p:ext uri="{BB962C8B-B14F-4D97-AF65-F5344CB8AC3E}">
        <p14:creationId xmlns:p14="http://schemas.microsoft.com/office/powerpoint/2010/main" val="33580919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11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20475" t="17500" r="20857" b="9002"/>
          <a:stretch/>
        </p:blipFill>
        <p:spPr>
          <a:xfrm>
            <a:off x="1199456" y="-54604"/>
            <a:ext cx="9505056" cy="6698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202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70"/>
              <a:t>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6694" t="7700" r="5501" b="4801"/>
          <a:stretch/>
        </p:blipFill>
        <p:spPr>
          <a:xfrm>
            <a:off x="1082515" y="404664"/>
            <a:ext cx="10630109" cy="5958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027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39416" y="404664"/>
            <a:ext cx="112332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EEECE1">
                    <a:lumMod val="25000"/>
                  </a:srgbClr>
                </a:solidFill>
                <a:latin typeface="Montserrat" panose="00000500000000000000" pitchFamily="2" charset="-52"/>
                <a:cs typeface="Times New Roman" panose="02020603050405020304" pitchFamily="18" charset="0"/>
              </a:rPr>
              <a:t>ТОРЖЕСТВЕННОЕ ОТКРЫТИЕ ГОДА ПЕДАГОГА И НАСТАВНИКА В </a:t>
            </a:r>
            <a:r>
              <a:rPr lang="ru-RU" sz="2400" b="1" dirty="0" smtClean="0">
                <a:solidFill>
                  <a:srgbClr val="EEECE1">
                    <a:lumMod val="25000"/>
                  </a:srgbClr>
                </a:solidFill>
                <a:latin typeface="Montserrat" panose="00000500000000000000" pitchFamily="2" charset="-52"/>
                <a:cs typeface="Times New Roman" panose="02020603050405020304" pitchFamily="18" charset="0"/>
              </a:rPr>
              <a:t>РТ </a:t>
            </a:r>
          </a:p>
          <a:p>
            <a:pPr algn="ctr"/>
            <a:r>
              <a:rPr lang="ru-RU" sz="2400" b="1" dirty="0" smtClean="0">
                <a:solidFill>
                  <a:srgbClr val="EEECE1">
                    <a:lumMod val="25000"/>
                  </a:srgbClr>
                </a:solidFill>
                <a:latin typeface="Montserrat" panose="00000500000000000000" pitchFamily="2" charset="-52"/>
                <a:cs typeface="Times New Roman" panose="02020603050405020304" pitchFamily="18" charset="0"/>
              </a:rPr>
              <a:t>с </a:t>
            </a:r>
            <a:r>
              <a:rPr lang="ru-RU" sz="2400" b="1" dirty="0">
                <a:solidFill>
                  <a:srgbClr val="EEECE1">
                    <a:lumMod val="25000"/>
                  </a:srgbClr>
                </a:solidFill>
                <a:latin typeface="Montserrat" panose="00000500000000000000" pitchFamily="2" charset="-52"/>
                <a:cs typeface="Times New Roman" panose="02020603050405020304" pitchFamily="18" charset="0"/>
              </a:rPr>
              <a:t>участием руководства </a:t>
            </a:r>
            <a:r>
              <a:rPr lang="ru-RU" sz="2400" b="1" dirty="0" smtClean="0">
                <a:solidFill>
                  <a:srgbClr val="EEECE1">
                    <a:lumMod val="25000"/>
                  </a:srgbClr>
                </a:solidFill>
                <a:latin typeface="Montserrat" panose="00000500000000000000" pitchFamily="2" charset="-52"/>
                <a:cs typeface="Times New Roman" panose="02020603050405020304" pitchFamily="18" charset="0"/>
              </a:rPr>
              <a:t>республики</a:t>
            </a:r>
          </a:p>
          <a:p>
            <a:pPr algn="ctr"/>
            <a:r>
              <a:rPr lang="ru-RU" sz="2400" b="1" dirty="0" smtClean="0">
                <a:solidFill>
                  <a:srgbClr val="EEECE1">
                    <a:lumMod val="25000"/>
                  </a:srgbClr>
                </a:solidFill>
                <a:latin typeface="Montserrat" panose="00000500000000000000" pitchFamily="2" charset="-52"/>
                <a:cs typeface="Times New Roman" panose="02020603050405020304" pitchFamily="18" charset="0"/>
              </a:rPr>
              <a:t>14 февраля 2023 года в 14.00</a:t>
            </a:r>
            <a:endParaRPr lang="ru-RU" sz="2400" b="1" dirty="0">
              <a:solidFill>
                <a:srgbClr val="EEECE1">
                  <a:lumMod val="25000"/>
                </a:srgbClr>
              </a:solidFill>
              <a:latin typeface="Montserrat" panose="00000500000000000000" pitchFamily="2" charset="-52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s://kpfu.ru/portal/docs/F_1249115970/na_glavnuyu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536" y="2625669"/>
            <a:ext cx="4943646" cy="2759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31140" y="1952126"/>
            <a:ext cx="61926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Институт </a:t>
            </a:r>
            <a:r>
              <a:rPr lang="ru-RU" sz="1600" b="1" dirty="0">
                <a:solidFill>
                  <a:schemeClr val="bg1"/>
                </a:solidFill>
              </a:rPr>
              <a:t>филологии и межкультурной коммуникации </a:t>
            </a:r>
            <a:endParaRPr lang="ru-RU" sz="1600" b="1" dirty="0" smtClean="0">
              <a:solidFill>
                <a:schemeClr val="bg1"/>
              </a:solidFill>
            </a:endParaRPr>
          </a:p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ФГАОУ ВО «</a:t>
            </a:r>
            <a:r>
              <a:rPr lang="ru-RU" sz="1600" b="1" dirty="0">
                <a:solidFill>
                  <a:schemeClr val="bg1"/>
                </a:solidFill>
              </a:rPr>
              <a:t>Казанский (Приволжский) федеральный университет</a:t>
            </a:r>
            <a:r>
              <a:rPr lang="ru-RU" sz="1600" b="1" dirty="0" smtClean="0">
                <a:solidFill>
                  <a:schemeClr val="bg1"/>
                </a:solidFill>
              </a:rPr>
              <a:t>»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894893" y="3068960"/>
            <a:ext cx="432048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/>
              <a:t>Начальник МКУ «Управление образования ЕМР» </a:t>
            </a:r>
          </a:p>
          <a:p>
            <a:pPr algn="ctr"/>
            <a:r>
              <a:rPr lang="ru-RU" sz="1600" b="1" dirty="0" smtClean="0"/>
              <a:t>Терентьева Е.Д.</a:t>
            </a:r>
          </a:p>
          <a:p>
            <a:pPr algn="ctr"/>
            <a:endParaRPr lang="ru-RU" sz="1600" b="1" dirty="0" smtClean="0"/>
          </a:p>
          <a:p>
            <a:pPr algn="ctr"/>
            <a:r>
              <a:rPr lang="ru-RU" sz="1600" b="1" dirty="0" smtClean="0"/>
              <a:t>Классный руководитель </a:t>
            </a:r>
            <a:r>
              <a:rPr lang="ru-RU" sz="1600" b="1" dirty="0" smtClean="0"/>
              <a:t>педагогического класса</a:t>
            </a:r>
            <a:r>
              <a:rPr lang="ru-RU" sz="1600" b="1" dirty="0" smtClean="0"/>
              <a:t>, учитель русского языка и литературы МБОУ «Гимназия №4» ЕМР РТ </a:t>
            </a:r>
          </a:p>
          <a:p>
            <a:pPr algn="ctr"/>
            <a:r>
              <a:rPr lang="ru-RU" sz="1600" b="1" dirty="0" smtClean="0"/>
              <a:t>Потапова О.Ю.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1402225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39416" y="404664"/>
            <a:ext cx="1123324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EEECE1">
                    <a:lumMod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ТОРЖЕСТВЕННОЕ ОТКРЫТИЕ ГОДА ПЕДАГОГА И НАСТАВНИКА В </a:t>
            </a:r>
            <a:r>
              <a:rPr lang="ru-RU" sz="2000" b="1" dirty="0" smtClean="0">
                <a:solidFill>
                  <a:srgbClr val="EEECE1">
                    <a:lumMod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РТ </a:t>
            </a:r>
          </a:p>
          <a:p>
            <a:pPr algn="ctr"/>
            <a:r>
              <a:rPr lang="ru-RU" sz="2000" b="1" dirty="0" smtClean="0">
                <a:solidFill>
                  <a:srgbClr val="EEECE1">
                    <a:lumMod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2000" b="1" dirty="0">
                <a:solidFill>
                  <a:srgbClr val="EEECE1">
                    <a:lumMod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участием руководства </a:t>
            </a:r>
            <a:r>
              <a:rPr lang="ru-RU" sz="2000" b="1" dirty="0" smtClean="0">
                <a:solidFill>
                  <a:srgbClr val="EEECE1">
                    <a:lumMod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республики</a:t>
            </a:r>
          </a:p>
          <a:p>
            <a:pPr algn="ctr"/>
            <a:r>
              <a:rPr lang="ru-RU" sz="2000" b="1" dirty="0" smtClean="0">
                <a:solidFill>
                  <a:srgbClr val="EEECE1">
                    <a:lumMod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14 февраля 2023 года в 14.00</a:t>
            </a:r>
            <a:endParaRPr lang="ru-RU" sz="2000" b="1" dirty="0">
              <a:solidFill>
                <a:srgbClr val="EEECE1">
                  <a:lumMod val="25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75520" y="1604993"/>
            <a:ext cx="921702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/>
              <a:t>Елабужский муниципальный район</a:t>
            </a:r>
          </a:p>
          <a:p>
            <a:pPr algn="ctr"/>
            <a:r>
              <a:rPr lang="ru-RU" sz="1600" b="1" dirty="0" smtClean="0"/>
              <a:t>ВКС с Главой Елабужского муниципального района</a:t>
            </a:r>
          </a:p>
          <a:p>
            <a:pPr algn="ctr"/>
            <a:endParaRPr lang="ru-RU" sz="1600" b="1" dirty="0" smtClean="0"/>
          </a:p>
          <a:p>
            <a:pPr algn="r"/>
            <a:r>
              <a:rPr lang="ru-RU" sz="1600" b="1" dirty="0"/>
              <a:t>Присутствуют:</a:t>
            </a:r>
          </a:p>
          <a:p>
            <a:pPr algn="r"/>
            <a:r>
              <a:rPr lang="ru-RU" sz="1600" b="1" dirty="0"/>
              <a:t>Руководство Елабужского муниципального района</a:t>
            </a:r>
          </a:p>
          <a:p>
            <a:pPr algn="r"/>
            <a:r>
              <a:rPr lang="ru-RU" sz="1600" b="1" dirty="0"/>
              <a:t>Заместители </a:t>
            </a:r>
            <a:r>
              <a:rPr lang="ru-RU" sz="1600" b="1" dirty="0" smtClean="0"/>
              <a:t>начальника и методисты </a:t>
            </a:r>
            <a:r>
              <a:rPr lang="ru-RU" sz="1600" b="1" dirty="0"/>
              <a:t>МКУ «Управление образования ЕМР»</a:t>
            </a:r>
          </a:p>
          <a:p>
            <a:pPr algn="r"/>
            <a:r>
              <a:rPr lang="ru-RU" sz="1600" b="1" dirty="0"/>
              <a:t>Руководители образовательных организаций района</a:t>
            </a:r>
          </a:p>
          <a:p>
            <a:pPr algn="r"/>
            <a:r>
              <a:rPr lang="ru-RU" sz="1600" b="1" dirty="0"/>
              <a:t>Лучшие педагоги района</a:t>
            </a:r>
          </a:p>
          <a:p>
            <a:pPr algn="r"/>
            <a:r>
              <a:rPr lang="ru-RU" sz="1600" b="1" dirty="0"/>
              <a:t>Наставники</a:t>
            </a:r>
          </a:p>
          <a:p>
            <a:pPr algn="ctr"/>
            <a:endParaRPr lang="ru-RU" sz="1600" b="1" dirty="0" smtClean="0"/>
          </a:p>
          <a:p>
            <a:r>
              <a:rPr lang="ru-RU" sz="1600" b="1" dirty="0" smtClean="0"/>
              <a:t>14.00 - Встреча </a:t>
            </a:r>
            <a:r>
              <a:rPr lang="ru-RU" sz="1600" b="1" dirty="0" err="1" smtClean="0"/>
              <a:t>Минниханова</a:t>
            </a:r>
            <a:r>
              <a:rPr lang="ru-RU" sz="1600" b="1" dirty="0" smtClean="0"/>
              <a:t> Р.М.</a:t>
            </a:r>
          </a:p>
          <a:p>
            <a:r>
              <a:rPr lang="ru-RU" sz="1600" b="1" dirty="0" smtClean="0"/>
              <a:t>14.01 - Пролог «Педагог – истинное величие и вечная ценность»</a:t>
            </a:r>
          </a:p>
          <a:p>
            <a:r>
              <a:rPr lang="ru-RU" sz="1600" b="1" dirty="0" smtClean="0"/>
              <a:t>14.07 - Перекличка районов</a:t>
            </a:r>
          </a:p>
          <a:p>
            <a:r>
              <a:rPr lang="ru-RU" sz="1600" b="1" dirty="0" smtClean="0"/>
              <a:t>14.10 - Приветственное слово Кравцова С.С.</a:t>
            </a:r>
          </a:p>
          <a:p>
            <a:r>
              <a:rPr lang="ru-RU" sz="1600" b="1" dirty="0" smtClean="0"/>
              <a:t>14.12 - Гимны РФ и РТ</a:t>
            </a:r>
          </a:p>
          <a:p>
            <a:r>
              <a:rPr lang="ru-RU" sz="1600" b="1" dirty="0" smtClean="0"/>
              <a:t>…</a:t>
            </a:r>
          </a:p>
          <a:p>
            <a:r>
              <a:rPr lang="ru-RU" sz="1600" b="1" dirty="0" smtClean="0"/>
              <a:t>14.46 - Приветственное слово </a:t>
            </a:r>
            <a:r>
              <a:rPr lang="ru-RU" sz="1600" b="1" dirty="0" err="1" smtClean="0"/>
              <a:t>Минниханова</a:t>
            </a:r>
            <a:r>
              <a:rPr lang="ru-RU" sz="1600" b="1" dirty="0" smtClean="0"/>
              <a:t> Р.М.</a:t>
            </a:r>
          </a:p>
          <a:p>
            <a:r>
              <a:rPr lang="ru-RU" sz="1600" b="1" dirty="0" smtClean="0"/>
              <a:t>14.54 - Вручение государственных наград</a:t>
            </a:r>
          </a:p>
          <a:p>
            <a:r>
              <a:rPr lang="ru-RU" sz="1600" b="1" dirty="0" smtClean="0"/>
              <a:t>15.00 - </a:t>
            </a:r>
            <a:r>
              <a:rPr lang="ru-RU" sz="1600" b="1" dirty="0" err="1" smtClean="0"/>
              <a:t>Хадиуллин</a:t>
            </a:r>
            <a:r>
              <a:rPr lang="ru-RU" sz="1600" b="1" dirty="0" smtClean="0"/>
              <a:t> И.Г. … «</a:t>
            </a:r>
            <a:r>
              <a:rPr lang="ru-RU" sz="1600" b="1" dirty="0" err="1" smtClean="0"/>
              <a:t>Хаерле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юл</a:t>
            </a:r>
            <a:r>
              <a:rPr lang="ru-RU" sz="1600" b="1" dirty="0" smtClean="0"/>
              <a:t>! Алга!»</a:t>
            </a:r>
          </a:p>
          <a:p>
            <a:r>
              <a:rPr lang="ru-RU" sz="1600" b="1" dirty="0" smtClean="0"/>
              <a:t>15.01 - Финальная песня «Мои учителя»</a:t>
            </a:r>
          </a:p>
          <a:p>
            <a:pPr algn="ctr"/>
            <a:endParaRPr lang="ru-RU" sz="1600" b="1" dirty="0" smtClean="0"/>
          </a:p>
        </p:txBody>
      </p:sp>
    </p:spTree>
    <p:extLst>
      <p:ext uri="{BB962C8B-B14F-4D97-AF65-F5344CB8AC3E}">
        <p14:creationId xmlns:p14="http://schemas.microsoft.com/office/powerpoint/2010/main" val="9338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672064" y="5647007"/>
            <a:ext cx="4680520" cy="8400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 defTabSz="1219140">
              <a:defRPr/>
            </a:pPr>
            <a:r>
              <a:rPr lang="ru-RU" sz="1400" dirty="0">
                <a:solidFill>
                  <a:srgbClr val="0033CC"/>
                </a:solidFill>
                <a:latin typeface="Arial"/>
              </a:rPr>
              <a:t>Распоряжение Правительства РФ от 27.09.2022  </a:t>
            </a:r>
          </a:p>
          <a:p>
            <a:pPr algn="ctr" defTabSz="1219140">
              <a:defRPr/>
            </a:pPr>
            <a:r>
              <a:rPr lang="ru-RU" sz="1400" dirty="0">
                <a:solidFill>
                  <a:srgbClr val="0033CC"/>
                </a:solidFill>
                <a:latin typeface="Arial"/>
              </a:rPr>
              <a:t>№ </a:t>
            </a:r>
            <a:r>
              <a:rPr lang="ru-RU" sz="1400" dirty="0">
                <a:solidFill>
                  <a:srgbClr val="0033CC"/>
                </a:solidFill>
              </a:rPr>
              <a:t>2806-р «Об утверждении состава организационного комитета по проведению в Российской Федерации Года педагога и наставника»</a:t>
            </a:r>
            <a:endParaRPr lang="ru-RU" sz="1200" dirty="0">
              <a:solidFill>
                <a:srgbClr val="0033CC"/>
              </a:solidFill>
              <a:latin typeface="Arial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487489" y="5661248"/>
            <a:ext cx="3944500" cy="8400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 defTabSz="1219140">
              <a:defRPr/>
            </a:pPr>
            <a:r>
              <a:rPr lang="ru-RU" sz="1400" dirty="0">
                <a:solidFill>
                  <a:srgbClr val="0033CC"/>
                </a:solidFill>
                <a:latin typeface="Arial"/>
              </a:rPr>
              <a:t>Указ Президента РФ от 27.06.2022 № 401  «О проведении в Российской Федерации Года педагога и наставника»</a:t>
            </a:r>
            <a:endParaRPr lang="ru-RU" sz="1200" dirty="0">
              <a:solidFill>
                <a:srgbClr val="0033CC"/>
              </a:solidFill>
              <a:latin typeface="Arial"/>
            </a:endParaRPr>
          </a:p>
        </p:txBody>
      </p:sp>
      <p:pic>
        <p:nvPicPr>
          <p:cNvPr id="17" name="Рисунок 16"/>
          <p:cNvPicPr/>
          <p:nvPr/>
        </p:nvPicPr>
        <p:blipFill rotWithShape="1">
          <a:blip r:embed="rId2"/>
          <a:srcRect l="42811" t="15393" r="25441" b="26394"/>
          <a:stretch/>
        </p:blipFill>
        <p:spPr bwMode="auto">
          <a:xfrm>
            <a:off x="7140116" y="667726"/>
            <a:ext cx="3744416" cy="47531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12476" r="8913"/>
          <a:stretch/>
        </p:blipFill>
        <p:spPr>
          <a:xfrm>
            <a:off x="1695542" y="552922"/>
            <a:ext cx="3528393" cy="49827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826013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271464" y="476672"/>
            <a:ext cx="10441160" cy="5539979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федерального плана о проведении Года педагога и наставника в 2023 году в  Российской Федерации состоит из 3 разделов</a:t>
            </a:r>
          </a:p>
          <a:p>
            <a:endParaRPr lang="ru-RU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Раздел. 1. Наиболее значимые федеральные мероприятия Года педагога и наставника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1.1. Мероприятия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России, образовательных организаций, находящихся в ведении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России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1.2. Мероприятия федеральных органов исполнительной власти, органов исполнительной власти субъектов Российской Федерации, иных учреждений и организаций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(форумы, марафоны, телемосты, конкурсы, встречи, награждения, съезды и др.)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Раздел. 2. Регулярные мероприятия Года педагога и наставника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2.1. Мероприятия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России, образовательных организаций высшего образования, находящихся в ведении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России, и субъектов Российской Федерации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2.2. Мероприятия федеральных органов исполнительной власти Российской Федерации, субъектов Российской Федерации, других учреждений и организаций </a:t>
            </a:r>
          </a:p>
          <a:p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(профессиональные конкурсы, деловые игры и др.)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Раздел. 3. Основные мероприятия по празднованию в Российской Федерации 200-летия со дня рождения К.Д. Ушинского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(28 мероприятий)</a:t>
            </a:r>
            <a:endParaRPr lang="ru-RU" sz="2000" i="1" dirty="0"/>
          </a:p>
        </p:txBody>
      </p:sp>
    </p:spTree>
    <p:extLst>
      <p:ext uri="{BB962C8B-B14F-4D97-AF65-F5344CB8AC3E}">
        <p14:creationId xmlns:p14="http://schemas.microsoft.com/office/powerpoint/2010/main" val="34542618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27448" y="692696"/>
            <a:ext cx="1015312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Montserrat" panose="00000500000000000000"/>
                <a:cs typeface="Times New Roman" panose="02020603050405020304" pitchFamily="18" charset="0"/>
              </a:rPr>
              <a:t>Проект регионального плана</a:t>
            </a:r>
          </a:p>
          <a:p>
            <a:pPr algn="ctr"/>
            <a:r>
              <a:rPr lang="ru-RU" sz="2000" b="1" dirty="0" smtClean="0">
                <a:latin typeface="Montserrat" panose="00000500000000000000"/>
                <a:cs typeface="Times New Roman" panose="02020603050405020304" pitchFamily="18" charset="0"/>
              </a:rPr>
              <a:t> основных мероприятий по проведению Года педагога и наставника </a:t>
            </a:r>
          </a:p>
          <a:p>
            <a:pPr algn="ctr"/>
            <a:r>
              <a:rPr lang="ru-RU" sz="2000" b="1" dirty="0" smtClean="0">
                <a:latin typeface="Montserrat" panose="00000500000000000000"/>
                <a:cs typeface="Times New Roman" panose="02020603050405020304" pitchFamily="18" charset="0"/>
              </a:rPr>
              <a:t>в РТ состоит  из 6 разделов</a:t>
            </a:r>
          </a:p>
          <a:p>
            <a:pPr algn="ctr"/>
            <a:endParaRPr lang="ru-RU" sz="2000" b="1" dirty="0">
              <a:latin typeface="Montserrat" panose="0000050000000000000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ru-RU" sz="2000" b="1" dirty="0">
                <a:solidFill>
                  <a:schemeClr val="tx2"/>
                </a:solidFill>
                <a:latin typeface="Montserrat" panose="00000500000000000000"/>
                <a:cs typeface="Times New Roman" panose="02020603050405020304" pitchFamily="18" charset="0"/>
              </a:rPr>
              <a:t>Н</a:t>
            </a:r>
            <a:r>
              <a:rPr lang="ru-RU" sz="2000" b="1" dirty="0" smtClean="0">
                <a:solidFill>
                  <a:schemeClr val="tx2"/>
                </a:solidFill>
                <a:latin typeface="Montserrat" panose="00000500000000000000"/>
                <a:cs typeface="Times New Roman" panose="02020603050405020304" pitchFamily="18" charset="0"/>
              </a:rPr>
              <a:t>ормативно-правовая деятельность, связанная с повышением статуса педагогических работников </a:t>
            </a:r>
            <a:r>
              <a:rPr lang="ru-RU" sz="2000" dirty="0" smtClean="0">
                <a:latin typeface="Montserrat" panose="00000500000000000000"/>
                <a:cs typeface="Times New Roman" panose="02020603050405020304" pitchFamily="18" charset="0"/>
              </a:rPr>
              <a:t>(4 мероприятия)</a:t>
            </a:r>
            <a:endParaRPr lang="ru-RU" sz="2000" dirty="0">
              <a:latin typeface="Montserrat" panose="00000500000000000000"/>
              <a:cs typeface="Times New Roman" panose="02020603050405020304" pitchFamily="18" charset="0"/>
            </a:endParaRPr>
          </a:p>
          <a:p>
            <a:pPr algn="ctr"/>
            <a:r>
              <a:rPr lang="en-US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b="1" dirty="0">
              <a:latin typeface="Montserrat" panose="00000500000000000000"/>
              <a:cs typeface="Times New Roman" panose="02020603050405020304" pitchFamily="18" charset="0"/>
            </a:endParaRPr>
          </a:p>
          <a:p>
            <a:r>
              <a:rPr lang="ru-RU" sz="2000" b="1" dirty="0">
                <a:solidFill>
                  <a:schemeClr val="tx2"/>
                </a:solidFill>
                <a:latin typeface="Montserrat" panose="00000500000000000000"/>
                <a:cs typeface="Times New Roman" panose="02020603050405020304" pitchFamily="18" charset="0"/>
              </a:rPr>
              <a:t>2. Торжественные мероприятия </a:t>
            </a:r>
            <a:r>
              <a:rPr lang="ru-RU" sz="2000" dirty="0">
                <a:latin typeface="Montserrat" panose="00000500000000000000"/>
                <a:cs typeface="Times New Roman" panose="02020603050405020304" pitchFamily="18" charset="0"/>
              </a:rPr>
              <a:t>(4 мероприятия)</a:t>
            </a:r>
          </a:p>
          <a:p>
            <a:pPr algn="ctr"/>
            <a:r>
              <a:rPr lang="ru-RU" sz="2000" b="1" dirty="0">
                <a:latin typeface="Montserrat" panose="00000500000000000000"/>
                <a:cs typeface="Times New Roman" panose="02020603050405020304" pitchFamily="18" charset="0"/>
              </a:rPr>
              <a:t>     </a:t>
            </a:r>
            <a:endParaRPr lang="ru-RU" sz="2000" dirty="0">
              <a:latin typeface="Montserrat" panose="00000500000000000000"/>
              <a:cs typeface="Times New Roman" panose="02020603050405020304" pitchFamily="18" charset="0"/>
            </a:endParaRPr>
          </a:p>
          <a:p>
            <a:r>
              <a:rPr lang="ru-RU" sz="2000" b="1" dirty="0">
                <a:solidFill>
                  <a:schemeClr val="tx2"/>
                </a:solidFill>
                <a:latin typeface="Montserrat" panose="00000500000000000000"/>
                <a:cs typeface="Times New Roman" panose="02020603050405020304" pitchFamily="18" charset="0"/>
              </a:rPr>
              <a:t>3. Информационная открытость </a:t>
            </a:r>
            <a:r>
              <a:rPr lang="ru-RU" sz="2000" dirty="0">
                <a:latin typeface="Montserrat" panose="00000500000000000000"/>
                <a:cs typeface="Times New Roman" panose="02020603050405020304" pitchFamily="18" charset="0"/>
              </a:rPr>
              <a:t>(5 мероприятий)</a:t>
            </a:r>
          </a:p>
          <a:p>
            <a:pPr algn="ctr"/>
            <a:r>
              <a:rPr lang="ru-RU" sz="2000" b="1" dirty="0">
                <a:latin typeface="Montserrat" panose="00000500000000000000"/>
                <a:cs typeface="Times New Roman" panose="02020603050405020304" pitchFamily="18" charset="0"/>
              </a:rPr>
              <a:t>    </a:t>
            </a:r>
          </a:p>
          <a:p>
            <a:r>
              <a:rPr lang="ru-RU" sz="2000" b="1" dirty="0">
                <a:solidFill>
                  <a:schemeClr val="tx2"/>
                </a:solidFill>
                <a:latin typeface="Montserrat" panose="00000500000000000000"/>
                <a:cs typeface="Times New Roman" panose="02020603050405020304" pitchFamily="18" charset="0"/>
              </a:rPr>
              <a:t>4. Общесистемные мероприятия </a:t>
            </a:r>
            <a:r>
              <a:rPr lang="ru-RU" sz="2000" dirty="0" smtClean="0">
                <a:latin typeface="Montserrat" panose="00000500000000000000"/>
                <a:cs typeface="Times New Roman" panose="02020603050405020304" pitchFamily="18" charset="0"/>
              </a:rPr>
              <a:t>(39 </a:t>
            </a:r>
            <a:r>
              <a:rPr lang="ru-RU" sz="2000" dirty="0">
                <a:latin typeface="Montserrat" panose="00000500000000000000"/>
                <a:cs typeface="Times New Roman" panose="02020603050405020304" pitchFamily="18" charset="0"/>
              </a:rPr>
              <a:t>мероприятий)</a:t>
            </a:r>
          </a:p>
          <a:p>
            <a:endParaRPr lang="ru-RU" sz="2000" dirty="0">
              <a:latin typeface="Montserrat" panose="00000500000000000000"/>
              <a:cs typeface="Times New Roman" panose="02020603050405020304" pitchFamily="18" charset="0"/>
            </a:endParaRPr>
          </a:p>
          <a:p>
            <a:r>
              <a:rPr lang="ru-RU" sz="2000" b="1" dirty="0">
                <a:solidFill>
                  <a:schemeClr val="tx2"/>
                </a:solidFill>
                <a:latin typeface="Montserrat" panose="00000500000000000000"/>
                <a:cs typeface="Times New Roman" panose="02020603050405020304" pitchFamily="18" charset="0"/>
              </a:rPr>
              <a:t>5. Профессиональные конкурсы </a:t>
            </a:r>
            <a:r>
              <a:rPr lang="ru-RU" sz="2000" dirty="0">
                <a:latin typeface="Montserrat" panose="00000500000000000000"/>
                <a:cs typeface="Times New Roman" panose="02020603050405020304" pitchFamily="18" charset="0"/>
              </a:rPr>
              <a:t>(</a:t>
            </a:r>
            <a:r>
              <a:rPr lang="ru-RU" sz="2000" dirty="0" smtClean="0">
                <a:latin typeface="Montserrat" panose="00000500000000000000"/>
                <a:cs typeface="Times New Roman" panose="02020603050405020304" pitchFamily="18" charset="0"/>
              </a:rPr>
              <a:t>18 </a:t>
            </a:r>
            <a:r>
              <a:rPr lang="ru-RU" sz="2000" dirty="0">
                <a:latin typeface="Montserrat" panose="00000500000000000000"/>
                <a:cs typeface="Times New Roman" panose="02020603050405020304" pitchFamily="18" charset="0"/>
              </a:rPr>
              <a:t>мероприятий)</a:t>
            </a:r>
          </a:p>
          <a:p>
            <a:pPr algn="ctr"/>
            <a:r>
              <a:rPr lang="ru-RU" sz="2000" b="1" dirty="0">
                <a:latin typeface="Montserrat" panose="00000500000000000000"/>
                <a:cs typeface="Times New Roman" panose="02020603050405020304" pitchFamily="18" charset="0"/>
              </a:rPr>
              <a:t>    </a:t>
            </a:r>
            <a:endParaRPr lang="ru-RU" sz="2000" dirty="0">
              <a:latin typeface="Montserrat" panose="00000500000000000000"/>
              <a:cs typeface="Times New Roman" panose="02020603050405020304" pitchFamily="18" charset="0"/>
            </a:endParaRPr>
          </a:p>
          <a:p>
            <a:r>
              <a:rPr lang="ru-RU" sz="2000" b="1" dirty="0">
                <a:solidFill>
                  <a:schemeClr val="tx2"/>
                </a:solidFill>
                <a:latin typeface="Montserrat" panose="00000500000000000000"/>
                <a:cs typeface="Times New Roman" panose="02020603050405020304" pitchFamily="18" charset="0"/>
              </a:rPr>
              <a:t>6. Выставки и акции </a:t>
            </a:r>
            <a:r>
              <a:rPr lang="ru-RU" sz="2000" dirty="0">
                <a:latin typeface="Montserrat" panose="00000500000000000000"/>
                <a:cs typeface="Times New Roman" panose="02020603050405020304" pitchFamily="18" charset="0"/>
              </a:rPr>
              <a:t>(</a:t>
            </a:r>
            <a:r>
              <a:rPr lang="ru-RU" sz="2000" dirty="0" smtClean="0">
                <a:latin typeface="Montserrat" panose="00000500000000000000"/>
                <a:cs typeface="Times New Roman" panose="02020603050405020304" pitchFamily="18" charset="0"/>
              </a:rPr>
              <a:t>14 </a:t>
            </a:r>
            <a:r>
              <a:rPr lang="ru-RU" sz="2000" dirty="0">
                <a:latin typeface="Montserrat" panose="00000500000000000000"/>
                <a:cs typeface="Times New Roman" panose="02020603050405020304" pitchFamily="18" charset="0"/>
              </a:rPr>
              <a:t>мероприятий)</a:t>
            </a:r>
            <a:r>
              <a:rPr lang="ru-RU" sz="2000" dirty="0">
                <a:latin typeface="Montserrat" panose="00000500000000000000"/>
              </a:rPr>
              <a:t> </a:t>
            </a:r>
            <a:endParaRPr lang="ru-RU" sz="2000" i="1" dirty="0">
              <a:latin typeface="Montserrat" panose="00000500000000000000"/>
            </a:endParaRPr>
          </a:p>
        </p:txBody>
      </p:sp>
    </p:spTree>
    <p:extLst>
      <p:ext uri="{BB962C8B-B14F-4D97-AF65-F5344CB8AC3E}">
        <p14:creationId xmlns:p14="http://schemas.microsoft.com/office/powerpoint/2010/main" val="19424340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279393" y="548681"/>
            <a:ext cx="10404923" cy="677108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marL="342891" indent="-342891">
              <a:buAutoNum type="arabicPeriod"/>
            </a:pPr>
            <a:r>
              <a:rPr lang="ru-RU" b="1" dirty="0">
                <a:solidFill>
                  <a:schemeClr val="tx2"/>
                </a:solidFill>
              </a:rPr>
              <a:t>Нормативно-правовая деятельность, связанная с повышением статуса педагогических работников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583499" y="1892830"/>
            <a:ext cx="8567139" cy="2339101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marL="285744" indent="-285744" algn="just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Внесение предложений в органы государственной власти Республики Татарстан по вопросам издания нормативных правовых актов, связанных с повышением статуса педагогических работников в республике </a:t>
            </a:r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(например, грант «Наш новый учитель»)</a:t>
            </a:r>
          </a:p>
          <a:p>
            <a:pPr marL="285744" indent="-285744" algn="just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Расширение перечня ведомственных наград МОиН РТ </a:t>
            </a:r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(например, нагрудные знаки «Отличник сферы образования и науки РТ», «За </a:t>
            </a:r>
            <a:r>
              <a:rPr lang="ru-RU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сохранени</a:t>
            </a:r>
            <a:r>
              <a:rPr lang="tt-RU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развити</a:t>
            </a:r>
            <a:r>
              <a:rPr lang="tt-RU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языков, культур, традиций», «</a:t>
            </a:r>
            <a:r>
              <a:rPr lang="ru-RU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Яшь</a:t>
            </a:r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могаллим</a:t>
            </a:r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»)</a:t>
            </a:r>
          </a:p>
        </p:txBody>
      </p:sp>
    </p:spTree>
    <p:extLst>
      <p:ext uri="{BB962C8B-B14F-4D97-AF65-F5344CB8AC3E}">
        <p14:creationId xmlns:p14="http://schemas.microsoft.com/office/powerpoint/2010/main" val="26110715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343472" y="476672"/>
            <a:ext cx="6480720" cy="400109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r>
              <a:rPr lang="ru-RU" b="1" dirty="0">
                <a:solidFill>
                  <a:schemeClr val="tx2"/>
                </a:solidFill>
              </a:rPr>
              <a:t>2. ТОРЖЕСТВЕННЫЕ МЕРОПРИЯТИЯ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199457" y="1196753"/>
            <a:ext cx="9908084" cy="4278095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marL="285744" indent="-285744" algn="just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Торжественное мероприятие, посвященное открытию Года педагога и наставника в РТ     с участием руководства республики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(14.02.2023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285744" indent="-285744" algn="just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Республиканский Салон Образования, посвященный Году педагога и наставника (далее-Салон), включающий:</a:t>
            </a:r>
          </a:p>
          <a:p>
            <a:pPr indent="717533" algn="just"/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августовскую конференцию работников образования и науки РТ;</a:t>
            </a:r>
          </a:p>
          <a:p>
            <a:pPr indent="717533" algn="just"/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секции и дискуссионные площадки;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- церемонию посвящения молодых педагогов в профессию «Учитель»;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- выставки по теме конференции и Салона и т.д. </a:t>
            </a:r>
          </a:p>
          <a:p>
            <a:pPr marL="342891" indent="-342891" algn="just">
              <a:buFontTx/>
              <a:buChar char="-"/>
            </a:pP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44" indent="-285744" algn="just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День учителя с участием руководства РТ в рамках Большой учительской недели</a:t>
            </a:r>
          </a:p>
          <a:p>
            <a:pPr marL="285744" indent="-285744" algn="just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Торжественное мероприятие, посвященное закрытию Года педагога и наставника в РТ с участием руководства республики</a:t>
            </a:r>
          </a:p>
        </p:txBody>
      </p:sp>
    </p:spTree>
    <p:extLst>
      <p:ext uri="{BB962C8B-B14F-4D97-AF65-F5344CB8AC3E}">
        <p14:creationId xmlns:p14="http://schemas.microsoft.com/office/powerpoint/2010/main" val="29579204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99457" y="620688"/>
            <a:ext cx="6838299" cy="400109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r>
              <a:rPr lang="ru-RU" b="1" dirty="0">
                <a:solidFill>
                  <a:schemeClr val="tx2"/>
                </a:solidFill>
              </a:rPr>
              <a:t>3. ИНФОРМАЦИОННАЯ ОТКРЫТОСТЬ</a:t>
            </a:r>
            <a:endParaRPr lang="ru-RU" i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127448" y="1772816"/>
            <a:ext cx="9577064" cy="2585323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marL="285744" indent="-285744" algn="just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Проведение цикла передач на радио и ТВ </a:t>
            </a:r>
          </a:p>
          <a:p>
            <a:pPr marL="285744" indent="-285744" algn="just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Проведение открытых лекций лучших преподавателей КФУ, НГПУ, СПО </a:t>
            </a:r>
          </a:p>
          <a:p>
            <a:pPr marL="285744" indent="-285744" algn="just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Установление баннеров (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билбордов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) с победителями профессиональных конкурсов</a:t>
            </a:r>
          </a:p>
          <a:p>
            <a:pPr marL="285744" indent="-285744" algn="just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Цикл публикаций о лучших педагогах и наставниках в СМИ, журналах  </a:t>
            </a:r>
            <a:endParaRPr lang="ru-RU" sz="2000" dirty="0"/>
          </a:p>
          <a:p>
            <a:pPr marL="285744" indent="-285744" algn="just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Перевод на татарский язык российские фильмы об учителях из коллекции «золотого фонда» для показа на канале ТНВ</a:t>
            </a:r>
            <a:endParaRPr lang="ru-RU" sz="2000" dirty="0">
              <a:latin typeface="Calibri" panose="020F050202020403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99086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03445" y="68627"/>
            <a:ext cx="9217024" cy="677108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r>
              <a:rPr lang="ru-RU" b="1" dirty="0">
                <a:solidFill>
                  <a:schemeClr val="tx2"/>
                </a:solidFill>
              </a:rPr>
              <a:t>4. ОБЩЕСИСТЕМНЫЕ МЕРОПРИЯТИЯ </a:t>
            </a:r>
          </a:p>
          <a:p>
            <a:r>
              <a:rPr lang="ru-RU" dirty="0"/>
              <a:t>(форумы, фестивали, конференции, слеты, педагогические чтения и др.)</a:t>
            </a:r>
            <a:r>
              <a:rPr lang="ru-RU" b="1" dirty="0"/>
              <a:t>    </a:t>
            </a:r>
            <a:endParaRPr lang="ru-RU" i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719403" y="763122"/>
            <a:ext cx="11472597" cy="6104235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marL="285744" indent="-285744" algn="just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Создание музея образования Республики Татарстан </a:t>
            </a:r>
          </a:p>
          <a:p>
            <a:pPr marL="285744" indent="-285744" algn="just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Установка памятника Учителю в Республике Татарстан (или открытие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скульптурно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-архитектурной композиции)</a:t>
            </a:r>
          </a:p>
          <a:p>
            <a:pPr marL="285744" indent="-285744" algn="just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Издание книги о системе образования Республики Татарстан «Образование Татарстана: 100 лет пути» </a:t>
            </a:r>
          </a:p>
          <a:p>
            <a:pPr marL="285744" indent="-285744" algn="just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Слеты: </a:t>
            </a:r>
          </a:p>
          <a:p>
            <a:pPr indent="358766" algn="just"/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-психолого-педагогических классов «Учителем быть - круто!»</a:t>
            </a:r>
          </a:p>
          <a:p>
            <a:pPr indent="358766" algn="just"/>
            <a:endParaRPr lang="ru-RU" sz="11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29557" indent="-285744" algn="just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Форумы: </a:t>
            </a:r>
          </a:p>
          <a:p>
            <a:pPr marL="42862" indent="315905" algn="just"/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-сельских учителей «Учитель – в социальном векторе развития села» </a:t>
            </a:r>
          </a:p>
          <a:p>
            <a:pPr marL="42862" indent="315905" algn="just"/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-инженерных школ «Современное инженерное образование»</a:t>
            </a:r>
          </a:p>
          <a:p>
            <a:pPr marL="42862" indent="315905" algn="just"/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-по математическому образованию и т.д.</a:t>
            </a:r>
          </a:p>
          <a:p>
            <a:pPr marL="43814" algn="just"/>
            <a:endParaRPr lang="ru-RU" sz="11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44" indent="-285744" algn="just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Фестивали:</a:t>
            </a:r>
          </a:p>
          <a:p>
            <a:pPr indent="358766" algn="just"/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-школьных учителей в Елабуге</a:t>
            </a:r>
          </a:p>
          <a:p>
            <a:pPr indent="358766" algn="just"/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-педагогических династий «Диалог поколений»</a:t>
            </a:r>
          </a:p>
          <a:p>
            <a:pPr indent="358766" algn="just"/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-лингвометодический фестиваль «Языковые тренды и методические инновации» и т.д.</a:t>
            </a:r>
          </a:p>
          <a:p>
            <a:pPr algn="just"/>
            <a:endParaRPr lang="ru-RU" sz="1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44" indent="-285744" algn="just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Педагогические чтения:</a:t>
            </a:r>
          </a:p>
          <a:p>
            <a:pPr indent="358766" algn="just"/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Махмутовские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чтения;</a:t>
            </a:r>
          </a:p>
          <a:p>
            <a:pPr indent="358766" algn="just"/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Республиканские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Вагизовские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чтения </a:t>
            </a:r>
          </a:p>
          <a:p>
            <a:pPr marL="285744" indent="-285744" algn="just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Научно-практические конференции, образовательные стажировки, цикл мероприятий с родительской общественностью, классные часы, беседы и т.д.</a:t>
            </a:r>
          </a:p>
        </p:txBody>
      </p:sp>
    </p:spTree>
    <p:extLst>
      <p:ext uri="{BB962C8B-B14F-4D97-AF65-F5344CB8AC3E}">
        <p14:creationId xmlns:p14="http://schemas.microsoft.com/office/powerpoint/2010/main" val="39333893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343472" y="323364"/>
            <a:ext cx="7056784" cy="400109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r>
              <a:rPr lang="ru-RU" b="1" dirty="0">
                <a:solidFill>
                  <a:schemeClr val="tx2"/>
                </a:solidFill>
              </a:rPr>
              <a:t>5. ПРОФЕССИОНАЛЬНЫЕ КОНКУРСЫ</a:t>
            </a:r>
            <a:endParaRPr lang="ru-RU" i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271464" y="1340768"/>
            <a:ext cx="10225136" cy="3724096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marL="285744" indent="-285744" algn="just">
              <a:buFont typeface="Wingdings" panose="05000000000000000000" pitchFamily="2" charset="2"/>
              <a:buChar char="Ø"/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Республиканские этапы всероссийских профессиональных конкурсов: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-«Учитель года»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-«Воспитатель года»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-«Сердце отдаю детям» и т.д.</a:t>
            </a:r>
          </a:p>
          <a:p>
            <a:pPr algn="just"/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44" indent="-285744" algn="just" defTabSz="1219140">
              <a:buFont typeface="Wingdings" panose="05000000000000000000" pitchFamily="2" charset="2"/>
              <a:buChar char="Ø"/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Республиканские конкурсы:</a:t>
            </a:r>
          </a:p>
          <a:p>
            <a:pPr algn="just" defTabSz="1219140"/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«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ятьдесят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лучших инновационных идей для Республики Татарстан» </a:t>
            </a:r>
          </a:p>
          <a:p>
            <a:pPr algn="just" defTabSz="1219140"/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на соискание Государственной премии Республики Татарстан им. М.И.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Махмутова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и др. </a:t>
            </a:r>
          </a:p>
          <a:p>
            <a:pPr algn="just" defTabSz="1219140"/>
            <a:endParaRPr lang="ru-RU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44" indent="-285744" algn="just" defTabSz="1219140">
              <a:buFont typeface="Wingdings" panose="05000000000000000000" pitchFamily="2" charset="2"/>
              <a:buChar char="Ø"/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Новые конкурсы:</a:t>
            </a:r>
          </a:p>
          <a:p>
            <a:pPr algn="just" defTabSz="1219140"/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-конкурс дуэтов «Наставник- специалист СПО»</a:t>
            </a:r>
          </a:p>
          <a:p>
            <a:pPr algn="just" defTabSz="1219140"/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-на соискание республиканской премии имени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К.Насыри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 defTabSz="1219140"/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-на соискание республиканской  премии имени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Р.Фахретдина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и т.д.</a:t>
            </a:r>
            <a:endParaRPr lang="ru-RU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0211905"/>
      </p:ext>
    </p:extLst>
  </p:cSld>
  <p:clrMapOvr>
    <a:masterClrMapping/>
  </p:clrMapOvr>
</p:sld>
</file>

<file path=ppt/theme/theme1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Тема12</Template>
  <TotalTime>11226</TotalTime>
  <Words>1150</Words>
  <Application>Microsoft Office PowerPoint</Application>
  <PresentationFormat>Широкоэкранный</PresentationFormat>
  <Paragraphs>168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Calibri</vt:lpstr>
      <vt:lpstr>Montserrat</vt:lpstr>
      <vt:lpstr>Times New Roman</vt:lpstr>
      <vt:lpstr>Wingdings</vt:lpstr>
      <vt:lpstr>4_Тема Office</vt:lpstr>
      <vt:lpstr>О проведении  Года педагога и наставника  в Республике Татарстан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Komp_15</cp:lastModifiedBy>
  <cp:revision>606</cp:revision>
  <cp:lastPrinted>2023-02-07T07:31:54Z</cp:lastPrinted>
  <dcterms:created xsi:type="dcterms:W3CDTF">2015-10-13T08:15:21Z</dcterms:created>
  <dcterms:modified xsi:type="dcterms:W3CDTF">2023-02-07T08:00:16Z</dcterms:modified>
</cp:coreProperties>
</file>